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65" r:id="rId5"/>
    <p:sldId id="310" r:id="rId6"/>
    <p:sldId id="312" r:id="rId7"/>
    <p:sldId id="314" r:id="rId8"/>
    <p:sldId id="326" r:id="rId9"/>
    <p:sldId id="327" r:id="rId10"/>
    <p:sldId id="315" r:id="rId11"/>
    <p:sldId id="311" r:id="rId12"/>
    <p:sldId id="313" r:id="rId13"/>
    <p:sldId id="321" r:id="rId14"/>
    <p:sldId id="324" r:id="rId15"/>
    <p:sldId id="322" r:id="rId16"/>
    <p:sldId id="323" r:id="rId17"/>
    <p:sldId id="318" r:id="rId18"/>
    <p:sldId id="319" r:id="rId19"/>
    <p:sldId id="320" r:id="rId20"/>
    <p:sldId id="325" r:id="rId21"/>
  </p:sldIdLst>
  <p:sldSz cx="12188825" cy="6858000"/>
  <p:notesSz cx="6858000" cy="9144000"/>
  <p:custDataLst>
    <p:tags r:id="rId24"/>
  </p:custData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804" autoAdjust="0"/>
  </p:normalViewPr>
  <p:slideViewPr>
    <p:cSldViewPr showGuides="1">
      <p:cViewPr varScale="1">
        <p:scale>
          <a:sx n="99" d="100"/>
          <a:sy n="99" d="100"/>
        </p:scale>
        <p:origin x="1032" y="7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8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 err="1"/>
              <a:t>Accurancy</a:t>
            </a:r>
            <a:r>
              <a:rPr lang="it-IT" dirty="0"/>
              <a:t> </a:t>
            </a:r>
            <a:r>
              <a:rPr lang="it-IT" dirty="0" err="1"/>
              <a:t>percentage</a:t>
            </a:r>
            <a:r>
              <a:rPr lang="it-IT" dirty="0"/>
              <a:t> after </a:t>
            </a:r>
            <a:r>
              <a:rPr lang="it-IT" dirty="0" err="1"/>
              <a:t>three</a:t>
            </a:r>
            <a:r>
              <a:rPr lang="it-IT" dirty="0"/>
              <a:t> days of training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 set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CNN pretrained</c:v>
                </c:pt>
                <c:pt idx="1">
                  <c:v>CNN pretrained and Freezed</c:v>
                </c:pt>
                <c:pt idx="2">
                  <c:v>from scratch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99.92</c:v>
                </c:pt>
                <c:pt idx="1">
                  <c:v>91</c:v>
                </c:pt>
                <c:pt idx="2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B7-4578-97F8-1EE7338A6988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Test set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CNN pretrained</c:v>
                </c:pt>
                <c:pt idx="1">
                  <c:v>CNN pretrained and Freezed</c:v>
                </c:pt>
                <c:pt idx="2">
                  <c:v>from scratch</c:v>
                </c:pt>
              </c:strCache>
            </c:strRef>
          </c:cat>
          <c:val>
            <c:numRef>
              <c:f>Foglio1!$C$2:$C$4</c:f>
              <c:numCache>
                <c:formatCode>General</c:formatCode>
                <c:ptCount val="3"/>
                <c:pt idx="0">
                  <c:v>99.91</c:v>
                </c:pt>
                <c:pt idx="1">
                  <c:v>88</c:v>
                </c:pt>
                <c:pt idx="2">
                  <c:v>95.8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B7-4578-97F8-1EE7338A6988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Test set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CNN pretrained</c:v>
                </c:pt>
                <c:pt idx="1">
                  <c:v>CNN pretrained and Freezed</c:v>
                </c:pt>
                <c:pt idx="2">
                  <c:v>from scratch</c:v>
                </c:pt>
              </c:strCache>
            </c:strRef>
          </c:cat>
          <c:val>
            <c:numRef>
              <c:f>Foglio1!$D$2:$D$4</c:f>
              <c:numCache>
                <c:formatCode>General</c:formatCode>
                <c:ptCount val="3"/>
                <c:pt idx="0">
                  <c:v>99.8</c:v>
                </c:pt>
                <c:pt idx="2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B7-4578-97F8-1EE7338A6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6972968"/>
        <c:axId val="396973624"/>
      </c:barChart>
      <c:catAx>
        <c:axId val="396972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96973624"/>
        <c:crosses val="autoZero"/>
        <c:auto val="1"/>
        <c:lblAlgn val="ctr"/>
        <c:lblOffset val="100"/>
        <c:noMultiLvlLbl val="0"/>
      </c:catAx>
      <c:valAx>
        <c:axId val="396973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96972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FF075A9-79FD-4C25-8CB4-4C1C7B73C8A9}" type="datetime1">
              <a:rPr lang="it-IT" smtClean="0"/>
              <a:pPr algn="r" rtl="0"/>
              <a:t>26/01/2020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it-IT" smtClean="0"/>
              <a:pPr algn="r"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5CDC68C7-8623-4451-B071-5021073ABB13}" type="datetime1">
              <a:rPr lang="it-IT" smtClean="0"/>
              <a:pPr/>
              <a:t>26/01/2020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talk about the structure of our system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036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of all we noticed that several images presents a very noise background </a:t>
            </a:r>
          </a:p>
          <a:p>
            <a:r>
              <a:rPr lang="en-US" dirty="0"/>
              <a:t>	So, we decided to elaborate the images in input through YOLO, detecting the car</a:t>
            </a:r>
          </a:p>
          <a:p>
            <a:r>
              <a:rPr lang="en-US" dirty="0"/>
              <a:t>	right car.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	Once the car is detected we used the so-called "</a:t>
            </a:r>
            <a:r>
              <a:rPr lang="en-US" dirty="0" err="1"/>
              <a:t>siamese</a:t>
            </a:r>
            <a:r>
              <a:rPr lang="en-US" dirty="0"/>
              <a:t> model" to elaborate the </a:t>
            </a:r>
          </a:p>
          <a:p>
            <a:r>
              <a:rPr lang="en-US" dirty="0"/>
              <a:t>	output. This kind of model is composed by an initial part for feature </a:t>
            </a:r>
            <a:r>
              <a:rPr lang="en-US" dirty="0" err="1"/>
              <a:t>estraction</a:t>
            </a:r>
            <a:endParaRPr lang="en-US" dirty="0"/>
          </a:p>
          <a:p>
            <a:r>
              <a:rPr lang="en-US" dirty="0"/>
              <a:t>	of the images. then these features are the input of different layers like the </a:t>
            </a:r>
          </a:p>
          <a:p>
            <a:r>
              <a:rPr lang="en-US" dirty="0"/>
              <a:t>	absolute difference layer to compute how much are similar and finally the output </a:t>
            </a:r>
          </a:p>
          <a:p>
            <a:r>
              <a:rPr lang="en-US" dirty="0"/>
              <a:t>	of the system is decided thanks to a Dense Network.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9085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problem could be that our usage of yolo can fail, in fact if there aren't </a:t>
            </a:r>
          </a:p>
          <a:p>
            <a:r>
              <a:rPr lang="en-US" dirty="0"/>
              <a:t>	cars in the image according to Yolo, or if the car detected is too small </a:t>
            </a:r>
          </a:p>
          <a:p>
            <a:r>
              <a:rPr lang="en-US" dirty="0"/>
              <a:t>	(probably because it belongs to the background of the image) then the detection </a:t>
            </a:r>
          </a:p>
          <a:p>
            <a:r>
              <a:rPr lang="en-US" dirty="0"/>
              <a:t>	process is discarded.</a:t>
            </a:r>
          </a:p>
          <a:p>
            <a:endParaRPr lang="en-US" dirty="0"/>
          </a:p>
          <a:p>
            <a:r>
              <a:rPr lang="en-US" dirty="0"/>
              <a:t>	So we decided to train two different model, one using the dataset with detection </a:t>
            </a:r>
          </a:p>
          <a:p>
            <a:r>
              <a:rPr lang="en-US" dirty="0"/>
              <a:t>	discarding those images that fail in detection, the other using all images without </a:t>
            </a:r>
          </a:p>
          <a:p>
            <a:r>
              <a:rPr lang="en-US" dirty="0"/>
              <a:t>	the detection process.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67261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said</a:t>
            </a:r>
            <a:r>
              <a:rPr lang="it-IT" dirty="0"/>
              <a:t>, the </a:t>
            </a:r>
            <a:r>
              <a:rPr lang="it-IT" dirty="0" err="1"/>
              <a:t>architecture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an </a:t>
            </a:r>
            <a:r>
              <a:rPr lang="it-IT" dirty="0" err="1"/>
              <a:t>initial</a:t>
            </a:r>
            <a:r>
              <a:rPr lang="it-IT" dirty="0"/>
              <a:t> part of feature </a:t>
            </a:r>
            <a:r>
              <a:rPr lang="it-IT" dirty="0" err="1"/>
              <a:t>estraction</a:t>
            </a:r>
            <a:r>
              <a:rPr lang="it-IT" dirty="0"/>
              <a:t>.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the best performance,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a </a:t>
            </a:r>
            <a:r>
              <a:rPr lang="it-IT" dirty="0" err="1"/>
              <a:t>object</a:t>
            </a:r>
            <a:r>
              <a:rPr lang="it-IT" dirty="0"/>
              <a:t> detector, in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lang="it-IT" dirty="0" err="1"/>
              <a:t>Yolo</a:t>
            </a:r>
            <a:r>
              <a:rPr lang="it-IT" dirty="0"/>
              <a:t>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can see how it achieves the same performance 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retinaNet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4 times faster.</a:t>
            </a:r>
            <a:r>
              <a:rPr lang="it-IT" dirty="0"/>
              <a:t> </a:t>
            </a:r>
            <a:r>
              <a:rPr lang="it-IT" dirty="0" err="1"/>
              <a:t>Infact</a:t>
            </a:r>
            <a:r>
              <a:rPr lang="it-IT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look once (YOLO) is a state-of-the-art object detection system. We have used the third version because is extremely fast and accurate.</a:t>
            </a:r>
            <a:r>
              <a:rPr lang="en-US" dirty="0"/>
              <a:t> 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we trained two classifiers, the first is used when a car within the image is identified, the second has been trained on the whole image, so that, if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detenction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should fail, we could have good performance.</a:t>
            </a:r>
            <a:r>
              <a:rPr lang="it-IT" dirty="0"/>
              <a:t> </a:t>
            </a:r>
            <a:r>
              <a:rPr lang="en-US" dirty="0"/>
              <a:t>We made this decision because we tested the system only with the network trained on the cropped images, and we noticed that in the event that the </a:t>
            </a:r>
            <a:r>
              <a:rPr lang="en-US" dirty="0" err="1"/>
              <a:t>detenction</a:t>
            </a:r>
            <a:r>
              <a:rPr lang="en-US" dirty="0"/>
              <a:t> algorithm failed, that same network could hardly make a correct prediction.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About the training,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decided to use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Mobilenet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its lightweight architecture. It uses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depthwise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separable convolutions which basically means divide the normal convolution into 2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substeps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first is called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depthwise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convolution and that only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spatial dimension; this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depthwise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convolution is followed by a pointwise convolution that works on depth dimension. This procedure has the effect of drastically reducing computation and model size. So we have a structure that allows excellent performance with high speeds.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about training, we will use pre-trained weights as the model has been trained already on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dataset and we have made fine tuning on our dataset with non-frozen layers so as to specialize the network for our purpose, ensuring that we don’t overgeneralized the network.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4587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talk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Siamese.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split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steps.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one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fine-tuning on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After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Siamese’s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Lambda Layer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arbitrary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goal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output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2923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4 Dense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decreasing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interspersed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4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Dropout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rate 0.25.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time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 performance.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9049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take a look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Performance.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51866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dataset in 70-20-10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percentage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test.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Moreover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second test set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fourty-thousand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couples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contest.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slide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best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CNN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Siamese net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end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retrained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system with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inferenced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training set.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frozen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CNN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more time for training.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last one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case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usage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system from scratch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training set.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6871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some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tentatives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resizing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images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black-band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surrounding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use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output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otherwise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zero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obviously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system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best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3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A157AA-52B0-4F49-B3D4-496D41D1B509}" type="datetime1">
              <a:rPr lang="it-IT" smtClean="0"/>
              <a:pPr/>
              <a:t>26/01/2020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CA2BFF-AAA8-41C8-A69D-80CC7249AD61}" type="datetime1">
              <a:rPr lang="it-IT" smtClean="0"/>
              <a:pPr/>
              <a:t>26/01/2020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4492DBE-BBC3-4A28-A909-35593DADC5C7}" type="datetime1">
              <a:rPr lang="it-IT" smtClean="0"/>
              <a:pPr/>
              <a:t>26/01/2020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C4CE4E-6BDC-4433-87C5-0DA27E562036}" type="datetime1">
              <a:rPr lang="it-IT" smtClean="0"/>
              <a:pPr/>
              <a:t>26/01/2020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it-IT" dirty="0"/>
              <a:t>​</a:t>
            </a:r>
            <a:fld id="{39D2C5AA-0DA3-4C59-A655-F19CFD772404}" type="datetime1">
              <a:rPr lang="it-IT" smtClean="0"/>
              <a:pPr/>
              <a:t>26/01/2020</a:t>
            </a:fld>
            <a:r>
              <a:rPr lang="it-IT" dirty="0"/>
              <a:t>​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it-IT" dirty="0"/>
              <a:t>​</a:t>
            </a:r>
            <a:fld id="{4477D747-ABC6-40AC-BC57-34748F6F8724}" type="datetime1">
              <a:rPr lang="it-IT" smtClean="0"/>
              <a:pPr/>
              <a:t>26/01/2020</a:t>
            </a:fld>
            <a:r>
              <a:rPr lang="it-IT" dirty="0"/>
              <a:t>​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DDA3C6-2C05-43C6-8484-28141B203A86}" type="datetime1">
              <a:rPr lang="it-IT" smtClean="0"/>
              <a:pPr/>
              <a:t>26/01/2020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D9ACCD4-0230-4FDA-A408-AA7014F12B43}" type="datetime1">
              <a:rPr lang="it-IT" smtClean="0"/>
              <a:pPr/>
              <a:t>26/01/2020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75BD336-A561-42D4-B53C-C768C8AFC1F4}" type="datetime1">
              <a:rPr lang="it-IT" smtClean="0"/>
              <a:pPr/>
              <a:t>26/01/2020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3A98978-DDCB-4322-90DA-759B156EAB4D}" type="datetime1">
              <a:rPr lang="it-IT" smtClean="0"/>
              <a:pPr/>
              <a:t>26/01/2020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DDE53-CDF8-4A6F-B68E-C9BDF459CFED}" type="datetime1">
              <a:rPr lang="it-IT" smtClean="0"/>
              <a:pPr/>
              <a:t>26/01/2020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vmmrdb.cecsresearch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Machine Learning</a:t>
            </a:r>
            <a:endParaRPr lang="en-US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car </a:t>
            </a:r>
            <a:r>
              <a:rPr lang="it-IT" dirty="0" smtClean="0"/>
              <a:t>MAKE-model VERIFICATION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499E7-D253-4D95-BB59-D34650B5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model in </a:t>
            </a:r>
            <a:r>
              <a:rPr lang="it-IT" dirty="0" err="1"/>
              <a:t>detail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145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C4D879D1-B0BD-4C49-958B-FE26F8433519}"/>
              </a:ext>
            </a:extLst>
          </p:cNvPr>
          <p:cNvSpPr txBox="1"/>
          <p:nvPr/>
        </p:nvSpPr>
        <p:spPr>
          <a:xfrm>
            <a:off x="189756" y="1196751"/>
            <a:ext cx="646373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 err="1"/>
              <a:t>Yolo</a:t>
            </a:r>
            <a:r>
              <a:rPr lang="it-IT" sz="3200" dirty="0"/>
              <a:t> V3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Mobile net,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convolutional layer with stride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depthwise</a:t>
            </a:r>
            <a:r>
              <a:rPr lang="en-US" dirty="0"/>
              <a:t>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pointwise layer that doubles the number of channels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depthwise</a:t>
            </a:r>
            <a:r>
              <a:rPr lang="en-US" dirty="0"/>
              <a:t> layer with stride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pointwise layer that doubles the number of channels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1FB5B7D-05F5-4369-BD64-0ABCC3128467}"/>
              </a:ext>
            </a:extLst>
          </p:cNvPr>
          <p:cNvSpPr txBox="1">
            <a:spLocks/>
          </p:cNvSpPr>
          <p:nvPr/>
        </p:nvSpPr>
        <p:spPr>
          <a:xfrm>
            <a:off x="1523935" y="1313442"/>
            <a:ext cx="8890956" cy="434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B09104D-B10F-44F2-A924-D4D06FB38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5400" dirty="0" err="1"/>
              <a:t>Classifier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CAB2F6-574D-4071-AF71-247677C08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r>
              <a:rPr lang="it-IT" b="1" dirty="0"/>
              <a:t>  </a:t>
            </a:r>
          </a:p>
        </p:txBody>
      </p:sp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3D42B88C-44AC-44AC-9B38-3A97EAB55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81"/>
          <a:stretch/>
        </p:blipFill>
        <p:spPr>
          <a:xfrm>
            <a:off x="6885140" y="319997"/>
            <a:ext cx="3373500" cy="1285740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605C7705-54E7-4953-B5C8-0C9CFE4CB5B7}"/>
              </a:ext>
            </a:extLst>
          </p:cNvPr>
          <p:cNvSpPr/>
          <p:nvPr/>
        </p:nvSpPr>
        <p:spPr>
          <a:xfrm>
            <a:off x="7186769" y="976767"/>
            <a:ext cx="648072" cy="7016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36370888-6508-4614-AF2D-462D162098A1}"/>
              </a:ext>
            </a:extLst>
          </p:cNvPr>
          <p:cNvSpPr/>
          <p:nvPr/>
        </p:nvSpPr>
        <p:spPr>
          <a:xfrm>
            <a:off x="7186768" y="268695"/>
            <a:ext cx="648071" cy="7080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D6BBD91-6ABA-46FB-8D4B-7C90D36E5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34" t="22863" r="22234" b="17426"/>
          <a:stretch/>
        </p:blipFill>
        <p:spPr>
          <a:xfrm>
            <a:off x="494775" y="1926717"/>
            <a:ext cx="4921559" cy="242209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406D67F-FAE4-4380-A074-20C5F56A91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08" t="34046" r="23415" b="17484"/>
          <a:stretch/>
        </p:blipFill>
        <p:spPr>
          <a:xfrm>
            <a:off x="6876293" y="4348809"/>
            <a:ext cx="4306214" cy="1986338"/>
          </a:xfrm>
          <a:prstGeom prst="rect">
            <a:avLst/>
          </a:prstGeom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ECD672A6-509A-4C24-9829-804843F96E52}"/>
              </a:ext>
            </a:extLst>
          </p:cNvPr>
          <p:cNvSpPr txBox="1">
            <a:spLocks/>
          </p:cNvSpPr>
          <p:nvPr/>
        </p:nvSpPr>
        <p:spPr>
          <a:xfrm>
            <a:off x="836611" y="465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Classifier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815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6EA566-A1B9-487B-9565-E4827A91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Siamese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1C19FE-C839-46CA-8954-73A9999A5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060848"/>
            <a:ext cx="9134391" cy="4114801"/>
          </a:xfrm>
        </p:spPr>
        <p:txBody>
          <a:bodyPr/>
          <a:lstStyle/>
          <a:p>
            <a:r>
              <a:rPr lang="it-IT" dirty="0"/>
              <a:t>First step:</a:t>
            </a:r>
          </a:p>
          <a:p>
            <a:pPr lvl="1"/>
            <a:r>
              <a:rPr lang="it-IT" dirty="0"/>
              <a:t>Fine-Tuning on the </a:t>
            </a:r>
            <a:r>
              <a:rPr lang="it-IT" dirty="0" err="1"/>
              <a:t>classifier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Second step:</a:t>
            </a:r>
          </a:p>
          <a:p>
            <a:pPr lvl="1"/>
            <a:r>
              <a:rPr lang="it-IT" dirty="0"/>
              <a:t>Evaluation of </a:t>
            </a:r>
            <a:r>
              <a:rPr lang="it-IT" dirty="0" err="1"/>
              <a:t>how</a:t>
            </a:r>
            <a:r>
              <a:rPr lang="it-IT" dirty="0"/>
              <a:t> the features of </a:t>
            </a:r>
            <a:r>
              <a:rPr lang="it-IT" dirty="0" err="1"/>
              <a:t>Siamese’s</a:t>
            </a:r>
            <a:r>
              <a:rPr lang="it-IT" dirty="0"/>
              <a:t> </a:t>
            </a:r>
            <a:r>
              <a:rPr lang="it-IT" dirty="0" err="1"/>
              <a:t>arms</a:t>
            </a:r>
            <a:r>
              <a:rPr lang="it-IT" dirty="0"/>
              <a:t> are </a:t>
            </a:r>
            <a:r>
              <a:rPr lang="it-IT" dirty="0" err="1"/>
              <a:t>similar</a:t>
            </a:r>
            <a:r>
              <a:rPr lang="it-IT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Absolute </a:t>
            </a:r>
            <a:r>
              <a:rPr lang="it-IT" dirty="0" err="1"/>
              <a:t>value</a:t>
            </a:r>
            <a:r>
              <a:rPr lang="it-IT" dirty="0"/>
              <a:t> of the </a:t>
            </a:r>
            <a:r>
              <a:rPr lang="it-IT" dirty="0" err="1"/>
              <a:t>difference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994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97CA1025-2625-43E5-8F45-90CB4219C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it-IT" dirty="0"/>
              <a:t>The last step</a:t>
            </a:r>
            <a:br>
              <a:rPr lang="it-IT" dirty="0"/>
            </a:br>
            <a:endParaRPr lang="it-IT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8CEB28A6-DCF4-4E47-88F2-859FC977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060848"/>
            <a:ext cx="9134391" cy="4114801"/>
          </a:xfrm>
        </p:spPr>
        <p:txBody>
          <a:bodyPr/>
          <a:lstStyle/>
          <a:p>
            <a:r>
              <a:rPr lang="it-IT" dirty="0"/>
              <a:t>4 Dense </a:t>
            </a:r>
            <a:r>
              <a:rPr lang="it-IT" dirty="0" err="1"/>
              <a:t>Layers</a:t>
            </a:r>
            <a:r>
              <a:rPr lang="it-IT" dirty="0"/>
              <a:t> of </a:t>
            </a:r>
            <a:r>
              <a:rPr lang="it-IT" dirty="0" err="1"/>
              <a:t>decreasing</a:t>
            </a:r>
            <a:r>
              <a:rPr lang="it-IT" dirty="0"/>
              <a:t> </a:t>
            </a:r>
            <a:r>
              <a:rPr lang="it-IT" dirty="0" err="1"/>
              <a:t>dimension</a:t>
            </a:r>
            <a:endParaRPr lang="it-IT" dirty="0"/>
          </a:p>
          <a:p>
            <a:pPr lvl="1"/>
            <a:r>
              <a:rPr lang="it-IT" dirty="0"/>
              <a:t>512, 256, 128, 32</a:t>
            </a:r>
          </a:p>
          <a:p>
            <a:r>
              <a:rPr lang="it-IT" dirty="0" err="1"/>
              <a:t>Between</a:t>
            </a:r>
            <a:r>
              <a:rPr lang="it-IT" dirty="0"/>
              <a:t> one Dense and </a:t>
            </a:r>
            <a:r>
              <a:rPr lang="it-IT" dirty="0" err="1"/>
              <a:t>another</a:t>
            </a:r>
            <a:r>
              <a:rPr lang="it-IT" dirty="0"/>
              <a:t> one, </a:t>
            </a:r>
            <a:r>
              <a:rPr lang="it-IT" dirty="0" err="1"/>
              <a:t>Dropout</a:t>
            </a:r>
            <a:r>
              <a:rPr lang="it-IT" dirty="0"/>
              <a:t> Layer</a:t>
            </a:r>
          </a:p>
          <a:p>
            <a:pPr lvl="1"/>
            <a:r>
              <a:rPr lang="it-IT" dirty="0"/>
              <a:t>Rate 0.25</a:t>
            </a:r>
          </a:p>
          <a:p>
            <a:pPr lvl="1"/>
            <a:endParaRPr lang="it-IT" dirty="0"/>
          </a:p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?</a:t>
            </a:r>
          </a:p>
          <a:p>
            <a:pPr lvl="1"/>
            <a:r>
              <a:rPr lang="it-IT" dirty="0"/>
              <a:t>After </a:t>
            </a:r>
            <a:r>
              <a:rPr lang="it-IT" dirty="0" err="1"/>
              <a:t>several</a:t>
            </a:r>
            <a:r>
              <a:rPr lang="it-IT" dirty="0"/>
              <a:t> test, the best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epochs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high performance</a:t>
            </a:r>
          </a:p>
        </p:txBody>
      </p:sp>
    </p:spTree>
    <p:extLst>
      <p:ext uri="{BB962C8B-B14F-4D97-AF65-F5344CB8AC3E}">
        <p14:creationId xmlns:p14="http://schemas.microsoft.com/office/powerpoint/2010/main" val="232465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A324EB-85AB-4C80-922E-0E850CDD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Evaluation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4383A4-1B93-47DA-A30D-537125537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Evaluation of the model and some </a:t>
            </a:r>
            <a:r>
              <a:rPr lang="it-IT" dirty="0" err="1"/>
              <a:t>alternatives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628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7599AD-F62D-48B8-A544-286072AB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/>
            </a:r>
            <a:br>
              <a:rPr lang="it-IT" dirty="0"/>
            </a:br>
            <a:endParaRPr lang="it-IT" dirty="0"/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379ABDA3-01DA-454C-9A46-1AC22965C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0872956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5820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6EA566-A1B9-487B-9565-E4827A91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case studies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1C19FE-C839-46CA-8954-73A9999A5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276872"/>
            <a:ext cx="9134391" cy="4114801"/>
          </a:xfrm>
        </p:spPr>
        <p:txBody>
          <a:bodyPr/>
          <a:lstStyle/>
          <a:p>
            <a:r>
              <a:rPr lang="it-IT" dirty="0"/>
              <a:t>«Zero </a:t>
            </a:r>
            <a:r>
              <a:rPr lang="it-IT" dirty="0" err="1"/>
              <a:t>padding</a:t>
            </a:r>
            <a:r>
              <a:rPr lang="it-IT" dirty="0"/>
              <a:t>» the image after the </a:t>
            </a:r>
            <a:r>
              <a:rPr lang="it-IT" dirty="0" err="1"/>
              <a:t>detection</a:t>
            </a:r>
            <a:r>
              <a:rPr lang="it-IT" dirty="0"/>
              <a:t> of a car</a:t>
            </a:r>
          </a:p>
          <a:p>
            <a:pPr lvl="2"/>
            <a:r>
              <a:rPr lang="it-IT" dirty="0"/>
              <a:t>Avoid the </a:t>
            </a:r>
            <a:r>
              <a:rPr lang="it-IT" dirty="0" err="1"/>
              <a:t>deformation</a:t>
            </a:r>
            <a:r>
              <a:rPr lang="it-IT" dirty="0"/>
              <a:t> of the car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resizing</a:t>
            </a:r>
            <a:r>
              <a:rPr lang="it-IT" dirty="0"/>
              <a:t> to 224 x 224</a:t>
            </a:r>
          </a:p>
          <a:p>
            <a:pPr lvl="2"/>
            <a:endParaRPr lang="it-IT" dirty="0"/>
          </a:p>
          <a:p>
            <a:r>
              <a:rPr lang="it-IT" dirty="0"/>
              <a:t>No Siamese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classifier</a:t>
            </a:r>
            <a:endParaRPr lang="it-IT" dirty="0"/>
          </a:p>
          <a:p>
            <a:pPr lvl="2"/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in general</a:t>
            </a:r>
          </a:p>
          <a:p>
            <a:pPr lvl="2"/>
            <a:endParaRPr lang="it-IT" dirty="0"/>
          </a:p>
          <a:p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kind</a:t>
            </a:r>
            <a:r>
              <a:rPr lang="it-IT" dirty="0"/>
              <a:t> of models for </a:t>
            </a:r>
            <a:r>
              <a:rPr lang="it-IT" dirty="0" err="1"/>
              <a:t>unified</a:t>
            </a:r>
            <a:r>
              <a:rPr lang="it-IT" dirty="0"/>
              <a:t> part of siamese and  for the CNN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E8D2105-457C-48F1-9064-C8E70A1F3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7" b="3402"/>
          <a:stretch/>
        </p:blipFill>
        <p:spPr>
          <a:xfrm>
            <a:off x="9262764" y="1077893"/>
            <a:ext cx="2232248" cy="16561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1676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DB18F6B-06BA-4E91-BB0F-83D1A9D2166B}"/>
              </a:ext>
            </a:extLst>
          </p:cNvPr>
          <p:cNvSpPr txBox="1"/>
          <p:nvPr/>
        </p:nvSpPr>
        <p:spPr>
          <a:xfrm>
            <a:off x="1557908" y="3013501"/>
            <a:ext cx="9073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>
                <a:latin typeface="+mj-lt"/>
              </a:rPr>
              <a:t>THANKS  FOR  YOUR  ATTENTION!</a:t>
            </a:r>
          </a:p>
        </p:txBody>
      </p:sp>
    </p:spTree>
    <p:extLst>
      <p:ext uri="{BB962C8B-B14F-4D97-AF65-F5344CB8AC3E}">
        <p14:creationId xmlns:p14="http://schemas.microsoft.com/office/powerpoint/2010/main" val="408140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2205980" y="548680"/>
            <a:ext cx="9144001" cy="1371600"/>
          </a:xfrm>
        </p:spPr>
        <p:txBody>
          <a:bodyPr rtlCol="0"/>
          <a:lstStyle/>
          <a:p>
            <a:pPr rtl="0"/>
            <a:r>
              <a:rPr lang="it-IT" dirty="0" err="1"/>
              <a:t>Outline</a:t>
            </a:r>
            <a:endParaRPr lang="en-US" dirty="0"/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2205980" y="2420888"/>
            <a:ext cx="9134391" cy="4114801"/>
          </a:xfrm>
        </p:spPr>
        <p:txBody>
          <a:bodyPr rtlCol="0"/>
          <a:lstStyle/>
          <a:p>
            <a:pPr rtl="0"/>
            <a:r>
              <a:rPr lang="it-IT" dirty="0"/>
              <a:t>Dataset </a:t>
            </a:r>
            <a:r>
              <a:rPr lang="it-IT" dirty="0" err="1"/>
              <a:t>manipulation</a:t>
            </a:r>
            <a:endParaRPr lang="it" dirty="0"/>
          </a:p>
          <a:p>
            <a:pPr rtl="0"/>
            <a:r>
              <a:rPr lang="it" dirty="0"/>
              <a:t>Structure of the system</a:t>
            </a:r>
          </a:p>
          <a:p>
            <a:pPr rtl="0"/>
            <a:r>
              <a:rPr lang="en-US" dirty="0"/>
              <a:t>The model in detail</a:t>
            </a:r>
          </a:p>
          <a:p>
            <a:pPr rtl="0"/>
            <a:r>
              <a:rPr lang="en-US" dirty="0"/>
              <a:t>Performance evaluation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499E7-D253-4D95-BB59-D34650B5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Dataset</a:t>
            </a:r>
            <a:r>
              <a:rPr lang="it-IT" dirty="0"/>
              <a:t> </a:t>
            </a:r>
            <a:r>
              <a:rPr lang="it-IT" dirty="0" err="1"/>
              <a:t>manipulation</a:t>
            </a:r>
            <a:endParaRPr lang="it" dirty="0"/>
          </a:p>
        </p:txBody>
      </p:sp>
    </p:spTree>
    <p:extLst>
      <p:ext uri="{BB962C8B-B14F-4D97-AF65-F5344CB8AC3E}">
        <p14:creationId xmlns:p14="http://schemas.microsoft.com/office/powerpoint/2010/main" val="216143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85900" y="260648"/>
            <a:ext cx="9144001" cy="1131912"/>
          </a:xfrm>
        </p:spPr>
        <p:txBody>
          <a:bodyPr/>
          <a:lstStyle/>
          <a:p>
            <a:r>
              <a:rPr lang="en-US" dirty="0"/>
              <a:t>Vehicle Make and Model Recognition Dataset (</a:t>
            </a:r>
            <a:r>
              <a:rPr lang="en-US" dirty="0" err="1"/>
              <a:t>VMMRdb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70276" y="5318903"/>
            <a:ext cx="6516215" cy="504056"/>
          </a:xfrm>
        </p:spPr>
        <p:txBody>
          <a:bodyPr/>
          <a:lstStyle/>
          <a:p>
            <a:r>
              <a:rPr lang="en-GB" dirty="0"/>
              <a:t>Link dataset: </a:t>
            </a:r>
            <a:r>
              <a:rPr lang="it-IT" dirty="0">
                <a:hlinkClick r:id="rId2"/>
              </a:rPr>
              <a:t>http://vmmrdb.cecsresearch.org/</a:t>
            </a:r>
            <a:endParaRPr lang="en-GB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9118748" y="2706005"/>
            <a:ext cx="214257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9.170 classes</a:t>
            </a:r>
          </a:p>
          <a:p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291,752 images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988840"/>
            <a:ext cx="7775927" cy="29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8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85900" y="332656"/>
            <a:ext cx="9144001" cy="699864"/>
          </a:xfrm>
        </p:spPr>
        <p:txBody>
          <a:bodyPr/>
          <a:lstStyle/>
          <a:p>
            <a:r>
              <a:rPr lang="en-US" dirty="0" smtClean="0"/>
              <a:t>Useful data extraction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542684" y="1221634"/>
            <a:ext cx="3347863" cy="50405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it-IT" dirty="0" err="1" smtClean="0"/>
              <a:t>extraction</a:t>
            </a:r>
            <a:r>
              <a:rPr lang="it-IT" dirty="0" smtClean="0"/>
              <a:t>/</a:t>
            </a:r>
            <a:r>
              <a:rPr lang="it-IT" dirty="0" err="1" smtClean="0"/>
              <a:t>reduction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r>
              <a:rPr lang="it-IT" dirty="0" smtClean="0"/>
              <a:t>:</a:t>
            </a:r>
            <a:endParaRPr lang="en-GB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1247922"/>
            <a:ext cx="7837904" cy="4699940"/>
          </a:xfrm>
          <a:prstGeom prst="rect">
            <a:avLst/>
          </a:prstGeom>
        </p:spPr>
      </p:pic>
      <p:sp>
        <p:nvSpPr>
          <p:cNvPr id="8" name="Segnaposto contenuto 2"/>
          <p:cNvSpPr txBox="1">
            <a:spLocks/>
          </p:cNvSpPr>
          <p:nvPr/>
        </p:nvSpPr>
        <p:spPr>
          <a:xfrm>
            <a:off x="8614691" y="1914804"/>
            <a:ext cx="3347863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delete </a:t>
            </a:r>
            <a:r>
              <a:rPr lang="it-IT" dirty="0" err="1" smtClean="0"/>
              <a:t>all</a:t>
            </a:r>
            <a:r>
              <a:rPr lang="it-IT" dirty="0" smtClean="0"/>
              <a:t> folders of </a:t>
            </a:r>
            <a:r>
              <a:rPr lang="it-IT" dirty="0" err="1" smtClean="0"/>
              <a:t>marks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are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contained</a:t>
            </a:r>
            <a:r>
              <a:rPr lang="it-IT" dirty="0" smtClean="0"/>
              <a:t> in the contest list </a:t>
            </a:r>
            <a:endParaRPr lang="en-GB" dirty="0"/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8614691" y="3526903"/>
            <a:ext cx="3347863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delete </a:t>
            </a:r>
            <a:r>
              <a:rPr lang="it-IT" dirty="0" err="1" smtClean="0"/>
              <a:t>all</a:t>
            </a:r>
            <a:r>
              <a:rPr lang="it-IT" dirty="0" smtClean="0"/>
              <a:t> images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proportional</a:t>
            </a:r>
            <a:r>
              <a:rPr lang="it-IT" dirty="0" smtClean="0"/>
              <a:t> to 200x150 (image </a:t>
            </a:r>
            <a:r>
              <a:rPr lang="it-IT" dirty="0" err="1" smtClean="0"/>
              <a:t>size</a:t>
            </a:r>
            <a:r>
              <a:rPr lang="it-IT" dirty="0" smtClean="0"/>
              <a:t> in the contest </a:t>
            </a:r>
            <a:r>
              <a:rPr lang="it-IT" dirty="0" err="1" smtClean="0"/>
              <a:t>dataset</a:t>
            </a:r>
            <a:r>
              <a:rPr lang="it-IT" dirty="0" smtClean="0"/>
              <a:t>)</a:t>
            </a:r>
            <a:endParaRPr lang="en-GB" dirty="0"/>
          </a:p>
        </p:txBody>
      </p:sp>
      <p:sp>
        <p:nvSpPr>
          <p:cNvPr id="10" name="Segnaposto contenuto 2"/>
          <p:cNvSpPr txBox="1">
            <a:spLocks/>
          </p:cNvSpPr>
          <p:nvPr/>
        </p:nvSpPr>
        <p:spPr>
          <a:xfrm>
            <a:off x="8647414" y="5139003"/>
            <a:ext cx="3347863" cy="1098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delete </a:t>
            </a:r>
            <a:r>
              <a:rPr lang="it-IT" dirty="0" err="1" smtClean="0"/>
              <a:t>all</a:t>
            </a:r>
            <a:r>
              <a:rPr lang="it-IT" dirty="0" smtClean="0"/>
              <a:t> folders with </a:t>
            </a:r>
            <a:r>
              <a:rPr lang="it-IT" dirty="0" err="1" smtClean="0"/>
              <a:t>few</a:t>
            </a:r>
            <a:r>
              <a:rPr lang="it-IT" dirty="0" smtClean="0"/>
              <a:t> images (</a:t>
            </a:r>
            <a:r>
              <a:rPr lang="it-IT" dirty="0"/>
              <a:t>under a </a:t>
            </a:r>
            <a:r>
              <a:rPr lang="it-IT" dirty="0" err="1"/>
              <a:t>certain</a:t>
            </a:r>
            <a:r>
              <a:rPr lang="it-IT" dirty="0"/>
              <a:t> </a:t>
            </a:r>
            <a:r>
              <a:rPr lang="it-IT" dirty="0" err="1" smtClean="0"/>
              <a:t>threshold</a:t>
            </a:r>
            <a:r>
              <a:rPr lang="it-IT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086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85900" y="332656"/>
            <a:ext cx="9144001" cy="699864"/>
          </a:xfrm>
        </p:spPr>
        <p:txBody>
          <a:bodyPr/>
          <a:lstStyle/>
          <a:p>
            <a:r>
              <a:rPr lang="en-US" dirty="0" smtClean="0"/>
              <a:t>Creation of new samples</a:t>
            </a:r>
            <a:endParaRPr lang="en-GB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7606580" y="1294656"/>
            <a:ext cx="3779911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NEW DATA:</a:t>
            </a:r>
            <a:endParaRPr lang="en-GB" dirty="0"/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6886500" y="2248672"/>
            <a:ext cx="3888432" cy="182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b="1" u="sng" dirty="0"/>
              <a:t>samples with true </a:t>
            </a:r>
            <a:r>
              <a:rPr lang="en-GB" b="1" u="sng" dirty="0" smtClean="0"/>
              <a:t>label:</a:t>
            </a:r>
          </a:p>
          <a:p>
            <a:pPr marL="239712" lvl="1" indent="0">
              <a:spcBef>
                <a:spcPts val="0"/>
              </a:spcBef>
              <a:buNone/>
            </a:pPr>
            <a:r>
              <a:rPr lang="en-GB" sz="2400" dirty="0" smtClean="0"/>
              <a:t>combinations of images that are in the same folder</a:t>
            </a:r>
            <a:endParaRPr lang="en-GB" sz="2400" dirty="0"/>
          </a:p>
        </p:txBody>
      </p:sp>
      <p:sp>
        <p:nvSpPr>
          <p:cNvPr id="10" name="Segnaposto contenuto 2"/>
          <p:cNvSpPr txBox="1">
            <a:spLocks/>
          </p:cNvSpPr>
          <p:nvPr/>
        </p:nvSpPr>
        <p:spPr>
          <a:xfrm>
            <a:off x="6886500" y="4293096"/>
            <a:ext cx="4032448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u="sng" dirty="0"/>
              <a:t>samples with false </a:t>
            </a:r>
            <a:r>
              <a:rPr lang="en-GB" b="1" u="sng" dirty="0" smtClean="0"/>
              <a:t>labels: </a:t>
            </a:r>
            <a:r>
              <a:rPr lang="en-GB" dirty="0" smtClean="0"/>
              <a:t>combinations </a:t>
            </a:r>
            <a:r>
              <a:rPr lang="en-GB" dirty="0"/>
              <a:t>of images that are in </a:t>
            </a:r>
            <a:r>
              <a:rPr lang="en-GB" smtClean="0"/>
              <a:t>different </a:t>
            </a:r>
            <a:r>
              <a:rPr lang="en-GB" smtClean="0"/>
              <a:t>folders</a:t>
            </a:r>
            <a:endParaRPr lang="en-GB" dirty="0"/>
          </a:p>
        </p:txBody>
      </p:sp>
      <p:sp>
        <p:nvSpPr>
          <p:cNvPr id="11" name="Segnaposto contenuto 10"/>
          <p:cNvSpPr>
            <a:spLocks noGrp="1"/>
          </p:cNvSpPr>
          <p:nvPr>
            <p:ph idx="1"/>
          </p:nvPr>
        </p:nvSpPr>
        <p:spPr>
          <a:xfrm>
            <a:off x="837828" y="2599534"/>
            <a:ext cx="3851919" cy="18547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At the end of this process:</a:t>
            </a:r>
          </a:p>
          <a:p>
            <a:r>
              <a:rPr lang="en-GB" dirty="0" smtClean="0"/>
              <a:t>32 classes</a:t>
            </a:r>
          </a:p>
          <a:p>
            <a:r>
              <a:rPr lang="en-GB" dirty="0" smtClean="0"/>
              <a:t>14k images (of single cars)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2" name="Freccia a destra 11"/>
          <p:cNvSpPr/>
          <p:nvPr/>
        </p:nvSpPr>
        <p:spPr>
          <a:xfrm rot="20182948">
            <a:off x="4880730" y="2718682"/>
            <a:ext cx="194855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ccia a destra 12"/>
          <p:cNvSpPr/>
          <p:nvPr/>
        </p:nvSpPr>
        <p:spPr>
          <a:xfrm rot="1013877">
            <a:off x="4933303" y="3861048"/>
            <a:ext cx="184943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81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499E7-D253-4D95-BB59-D34650B5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Structure</a:t>
            </a:r>
            <a:r>
              <a:rPr lang="it-IT" dirty="0"/>
              <a:t> of the system</a:t>
            </a:r>
          </a:p>
        </p:txBody>
      </p:sp>
    </p:spTree>
    <p:extLst>
      <p:ext uri="{BB962C8B-B14F-4D97-AF65-F5344CB8AC3E}">
        <p14:creationId xmlns:p14="http://schemas.microsoft.com/office/powerpoint/2010/main" val="253946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AF26C8-B4B8-41E0-926F-6A8671E96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tecnologies</a:t>
            </a:r>
            <a:r>
              <a:rPr lang="it" dirty="0"/>
              <a:t/>
            </a:r>
            <a:br>
              <a:rPr lang="it" dirty="0"/>
            </a:b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9999208-36AF-4D3F-992F-997CC108B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10" y="682588"/>
            <a:ext cx="2283682" cy="172819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C5232F8-106F-4785-9E24-9AA16375B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740" y="1628800"/>
            <a:ext cx="2272504" cy="172819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630C066-DE1F-475B-A007-1B0B85293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759" y="3140968"/>
            <a:ext cx="2163031" cy="164648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B167FFF-F86C-4CF4-BE49-2BA0AE5D4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098" y="4564310"/>
            <a:ext cx="2277147" cy="172819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0B3A820-29D7-4DE3-B7E1-C42B35881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1849" y="4437111"/>
            <a:ext cx="2466492" cy="1855391"/>
          </a:xfrm>
          <a:prstGeom prst="rect">
            <a:avLst/>
          </a:prstGeom>
        </p:spPr>
      </p:pic>
      <p:sp>
        <p:nvSpPr>
          <p:cNvPr id="12" name="Segnaposto contenuto 13">
            <a:extLst>
              <a:ext uri="{FF2B5EF4-FFF2-40B4-BE49-F238E27FC236}">
                <a16:creationId xmlns:a16="http://schemas.microsoft.com/office/drawing/2014/main" id="{36032DEF-D8BC-4667-9D40-D28CB2300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5000"/>
            <a:ext cx="3491879" cy="515890"/>
          </a:xfrm>
        </p:spPr>
        <p:txBody>
          <a:bodyPr rtlCol="0"/>
          <a:lstStyle/>
          <a:p>
            <a:pPr rtl="0"/>
            <a:r>
              <a:rPr lang="en-US" dirty="0"/>
              <a:t>YOLO detector </a:t>
            </a:r>
          </a:p>
        </p:txBody>
      </p:sp>
      <p:sp>
        <p:nvSpPr>
          <p:cNvPr id="13" name="Segnaposto contenuto 13">
            <a:extLst>
              <a:ext uri="{FF2B5EF4-FFF2-40B4-BE49-F238E27FC236}">
                <a16:creationId xmlns:a16="http://schemas.microsoft.com/office/drawing/2014/main" id="{4C9ED67E-4E45-442A-A3FF-A7A2758944AA}"/>
              </a:ext>
            </a:extLst>
          </p:cNvPr>
          <p:cNvSpPr txBox="1">
            <a:spLocks/>
          </p:cNvSpPr>
          <p:nvPr/>
        </p:nvSpPr>
        <p:spPr>
          <a:xfrm>
            <a:off x="1522412" y="2625078"/>
            <a:ext cx="3491879" cy="515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Siamese model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7EFA662-E6B8-4437-9A5A-30977F55D4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871" t="20593" r="5692" b="34393"/>
          <a:stretch/>
        </p:blipFill>
        <p:spPr>
          <a:xfrm>
            <a:off x="2782044" y="3509392"/>
            <a:ext cx="9073008" cy="3086234"/>
          </a:xfrm>
          <a:prstGeom prst="rect">
            <a:avLst/>
          </a:prstGeom>
        </p:spPr>
      </p:pic>
      <p:pic>
        <p:nvPicPr>
          <p:cNvPr id="15" name="Segnaposto contenuto 4">
            <a:extLst>
              <a:ext uri="{FF2B5EF4-FFF2-40B4-BE49-F238E27FC236}">
                <a16:creationId xmlns:a16="http://schemas.microsoft.com/office/drawing/2014/main" id="{D64FE6C1-05BC-49A4-B75E-0C4DF1FE1BF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81"/>
          <a:stretch/>
        </p:blipFill>
        <p:spPr>
          <a:xfrm>
            <a:off x="6109604" y="793361"/>
            <a:ext cx="5433531" cy="2070878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3E5223A6-83A4-4F23-8389-98BABADBFCEF}"/>
              </a:ext>
            </a:extLst>
          </p:cNvPr>
          <p:cNvGrpSpPr/>
          <p:nvPr/>
        </p:nvGrpSpPr>
        <p:grpSpPr>
          <a:xfrm>
            <a:off x="3501817" y="3657113"/>
            <a:ext cx="7545271" cy="2692935"/>
            <a:chOff x="3501817" y="3657113"/>
            <a:chExt cx="7545271" cy="2692935"/>
          </a:xfrm>
        </p:grpSpPr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1ADDCA39-FAC4-407A-BE60-A235BE038530}"/>
                </a:ext>
              </a:extLst>
            </p:cNvPr>
            <p:cNvSpPr txBox="1"/>
            <p:nvPr/>
          </p:nvSpPr>
          <p:spPr>
            <a:xfrm>
              <a:off x="9318896" y="3657113"/>
              <a:ext cx="17281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</a:rPr>
                <a:t>CNN Network</a:t>
              </a:r>
            </a:p>
            <a:p>
              <a:pPr algn="ctr"/>
              <a:r>
                <a:rPr lang="it-IT" sz="1200" dirty="0">
                  <a:solidFill>
                    <a:srgbClr val="FF0000"/>
                  </a:solidFill>
                </a:rPr>
                <a:t>(</a:t>
              </a:r>
              <a:r>
                <a:rPr lang="it-IT" sz="1200" dirty="0" err="1">
                  <a:solidFill>
                    <a:srgbClr val="FF0000"/>
                  </a:solidFill>
                </a:rPr>
                <a:t>MobileNet</a:t>
              </a:r>
              <a:r>
                <a:rPr lang="it-IT" sz="1200" dirty="0">
                  <a:solidFill>
                    <a:srgbClr val="FF0000"/>
                  </a:solidFill>
                </a:rPr>
                <a:t>)</a:t>
              </a:r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1E0536EB-24C5-42C8-AD28-754A9F749F14}"/>
                </a:ext>
              </a:extLst>
            </p:cNvPr>
            <p:cNvCxnSpPr>
              <a:stCxn id="18" idx="1"/>
            </p:cNvCxnSpPr>
            <p:nvPr/>
          </p:nvCxnSpPr>
          <p:spPr>
            <a:xfrm flipH="1">
              <a:off x="7750596" y="3934112"/>
              <a:ext cx="1568300" cy="214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D452ED18-FB5E-45AB-A3C1-039D485AF9E7}"/>
                </a:ext>
              </a:extLst>
            </p:cNvPr>
            <p:cNvSpPr txBox="1"/>
            <p:nvPr/>
          </p:nvSpPr>
          <p:spPr>
            <a:xfrm>
              <a:off x="9406781" y="5703717"/>
              <a:ext cx="1584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</a:rPr>
                <a:t>Dense + </a:t>
              </a:r>
              <a:r>
                <a:rPr lang="it-IT" dirty="0" err="1">
                  <a:solidFill>
                    <a:srgbClr val="FF0000"/>
                  </a:solidFill>
                </a:rPr>
                <a:t>Dropout</a:t>
              </a:r>
              <a:r>
                <a:rPr lang="it-IT" dirty="0">
                  <a:solidFill>
                    <a:srgbClr val="FF0000"/>
                  </a:solidFill>
                </a:rPr>
                <a:t> </a:t>
              </a:r>
              <a:r>
                <a:rPr lang="it-IT" dirty="0" err="1">
                  <a:solidFill>
                    <a:srgbClr val="FF0000"/>
                  </a:solidFill>
                </a:rPr>
                <a:t>layers</a:t>
              </a:r>
              <a:endParaRPr lang="it-IT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Connettore 2 21">
              <a:extLst>
                <a:ext uri="{FF2B5EF4-FFF2-40B4-BE49-F238E27FC236}">
                  <a16:creationId xmlns:a16="http://schemas.microsoft.com/office/drawing/2014/main" id="{F84DC094-DC24-4325-93B4-5FD5EAC8A01B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7750597" y="6026883"/>
              <a:ext cx="1656184" cy="21039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DD9A6490-1328-41B1-9529-8CAB247690DF}"/>
                </a:ext>
              </a:extLst>
            </p:cNvPr>
            <p:cNvSpPr txBox="1"/>
            <p:nvPr/>
          </p:nvSpPr>
          <p:spPr>
            <a:xfrm>
              <a:off x="3501817" y="5420316"/>
              <a:ext cx="1195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</a:rPr>
                <a:t>Absolute </a:t>
              </a:r>
              <a:r>
                <a:rPr lang="it-IT" dirty="0" err="1">
                  <a:solidFill>
                    <a:srgbClr val="FF0000"/>
                  </a:solidFill>
                </a:rPr>
                <a:t>difference</a:t>
              </a:r>
              <a:endParaRPr lang="it-IT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Connettore 2 26">
              <a:extLst>
                <a:ext uri="{FF2B5EF4-FFF2-40B4-BE49-F238E27FC236}">
                  <a16:creationId xmlns:a16="http://schemas.microsoft.com/office/drawing/2014/main" id="{417267DC-16DA-4314-BF58-CE4BBA20AF7F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V="1">
              <a:off x="4697642" y="5671657"/>
              <a:ext cx="1982843" cy="718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341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1FB5B7D-05F5-4369-BD64-0ABCC3128467}"/>
              </a:ext>
            </a:extLst>
          </p:cNvPr>
          <p:cNvSpPr txBox="1">
            <a:spLocks/>
          </p:cNvSpPr>
          <p:nvPr/>
        </p:nvSpPr>
        <p:spPr>
          <a:xfrm>
            <a:off x="1522412" y="1904999"/>
            <a:ext cx="8892479" cy="3756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ym typeface="Wingdings" panose="05000000000000000000" pitchFamily="2" charset="2"/>
              </a:rPr>
              <a:t>Y		     </a:t>
            </a:r>
            <a:r>
              <a:rPr lang="it-IT" sz="1800" dirty="0">
                <a:sym typeface="Wingdings" panose="05000000000000000000" pitchFamily="2" charset="2"/>
              </a:rPr>
              <a:t></a:t>
            </a:r>
            <a:r>
              <a:rPr lang="it-IT" dirty="0">
                <a:sym typeface="Wingdings" panose="05000000000000000000" pitchFamily="2" charset="2"/>
              </a:rPr>
              <a:t> 	</a:t>
            </a:r>
            <a:r>
              <a:rPr lang="it-IT" dirty="0" err="1">
                <a:sym typeface="Wingdings" panose="05000000000000000000" pitchFamily="2" charset="2"/>
              </a:rPr>
              <a:t>two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</a:t>
            </a:r>
            <a:r>
              <a:rPr lang="it-IT" dirty="0">
                <a:sym typeface="Wingdings" panose="05000000000000000000" pitchFamily="2" charset="2"/>
              </a:rPr>
              <a:t> model</a:t>
            </a:r>
          </a:p>
          <a:p>
            <a:pPr marL="0" indent="0">
              <a:buNone/>
            </a:pPr>
            <a:endParaRPr lang="it-IT" dirty="0">
              <a:sym typeface="Wingdings" panose="05000000000000000000" pitchFamily="2" charset="2"/>
            </a:endParaRPr>
          </a:p>
          <a:p>
            <a:pPr marL="696912" lvl="1" indent="-4572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Trained</a:t>
            </a:r>
            <a:r>
              <a:rPr lang="it-IT" dirty="0">
                <a:sym typeface="Wingdings" panose="05000000000000000000" pitchFamily="2" charset="2"/>
              </a:rPr>
              <a:t> on all images of training set </a:t>
            </a:r>
            <a:r>
              <a:rPr lang="it-IT" dirty="0" err="1">
                <a:sym typeface="Wingdings" panose="05000000000000000000" pitchFamily="2" charset="2"/>
              </a:rPr>
              <a:t>cutted</a:t>
            </a:r>
            <a:r>
              <a:rPr lang="it-IT" dirty="0">
                <a:sym typeface="Wingdings" panose="05000000000000000000" pitchFamily="2" charset="2"/>
              </a:rPr>
              <a:t> to the </a:t>
            </a:r>
            <a:r>
              <a:rPr lang="it-IT" dirty="0" err="1">
                <a:sym typeface="Wingdings" panose="05000000000000000000" pitchFamily="2" charset="2"/>
              </a:rPr>
              <a:t>dimension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detected</a:t>
            </a:r>
            <a:r>
              <a:rPr lang="it-IT" dirty="0">
                <a:sym typeface="Wingdings" panose="05000000000000000000" pitchFamily="2" charset="2"/>
              </a:rPr>
              <a:t> car </a:t>
            </a:r>
          </a:p>
          <a:p>
            <a:pPr marL="696912" lvl="1" indent="-457200">
              <a:buFont typeface="+mj-lt"/>
              <a:buAutoNum type="arabicPeriod"/>
            </a:pPr>
            <a:r>
              <a:rPr lang="it-IT" dirty="0" err="1">
                <a:sym typeface="Wingdings" panose="05000000000000000000" pitchFamily="2" charset="2"/>
              </a:rPr>
              <a:t>Trained</a:t>
            </a:r>
            <a:r>
              <a:rPr lang="it-IT" dirty="0">
                <a:sym typeface="Wingdings" panose="05000000000000000000" pitchFamily="2" charset="2"/>
              </a:rPr>
              <a:t> on all images of training set </a:t>
            </a:r>
            <a:r>
              <a:rPr lang="it-IT" dirty="0" err="1">
                <a:sym typeface="Wingdings" panose="05000000000000000000" pitchFamily="2" charset="2"/>
              </a:rPr>
              <a:t>without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using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detection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ym typeface="Wingdings" panose="05000000000000000000" pitchFamily="2" charset="2"/>
            </a:endParaRPr>
          </a:p>
          <a:p>
            <a:r>
              <a:rPr lang="it-IT" dirty="0" err="1">
                <a:sym typeface="Wingdings" panose="05000000000000000000" pitchFamily="2" charset="2"/>
              </a:rPr>
              <a:t>During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i="1" dirty="0" err="1">
                <a:sym typeface="Wingdings" panose="05000000000000000000" pitchFamily="2" charset="2"/>
              </a:rPr>
              <a:t>predict</a:t>
            </a:r>
            <a:r>
              <a:rPr lang="it-IT" dirty="0">
                <a:sym typeface="Wingdings" panose="05000000000000000000" pitchFamily="2" charset="2"/>
              </a:rPr>
              <a:t> operation, </a:t>
            </a:r>
            <a:r>
              <a:rPr lang="it-IT" dirty="0" err="1">
                <a:sym typeface="Wingdings" panose="05000000000000000000" pitchFamily="2" charset="2"/>
              </a:rPr>
              <a:t>if</a:t>
            </a:r>
            <a:r>
              <a:rPr lang="it-IT" dirty="0">
                <a:sym typeface="Wingdings" panose="05000000000000000000" pitchFamily="2" charset="2"/>
              </a:rPr>
              <a:t>  </a:t>
            </a:r>
            <a:r>
              <a:rPr lang="it-IT" dirty="0" err="1">
                <a:sym typeface="Wingdings" panose="05000000000000000000" pitchFamily="2" charset="2"/>
              </a:rPr>
              <a:t>Yolo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fails</a:t>
            </a:r>
            <a:r>
              <a:rPr lang="it-IT" dirty="0">
                <a:sym typeface="Wingdings" panose="05000000000000000000" pitchFamily="2" charset="2"/>
              </a:rPr>
              <a:t> the second model is </a:t>
            </a:r>
            <a:r>
              <a:rPr lang="it-IT" dirty="0" err="1">
                <a:sym typeface="Wingdings" panose="05000000000000000000" pitchFamily="2" charset="2"/>
              </a:rPr>
              <a:t>used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otherwise</a:t>
            </a:r>
            <a:r>
              <a:rPr lang="it-IT" dirty="0">
                <a:sym typeface="Wingdings" panose="05000000000000000000" pitchFamily="2" charset="2"/>
              </a:rPr>
              <a:t> the first one</a:t>
            </a:r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B09104D-B10F-44F2-A924-D4D06FB38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Typicall</a:t>
            </a:r>
            <a:r>
              <a:rPr lang="it-IT" dirty="0"/>
              <a:t> workflow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CAB2F6-574D-4071-AF71-247677C08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2411759" cy="443881"/>
          </a:xfrm>
        </p:spPr>
        <p:txBody>
          <a:bodyPr/>
          <a:lstStyle/>
          <a:p>
            <a:r>
              <a:rPr lang="it-IT" b="1" dirty="0" err="1"/>
              <a:t>Yolo</a:t>
            </a:r>
            <a:r>
              <a:rPr lang="it-IT" b="1" dirty="0"/>
              <a:t> can </a:t>
            </a:r>
            <a:r>
              <a:rPr lang="it-IT" b="1" dirty="0" err="1"/>
              <a:t>fail</a:t>
            </a:r>
            <a:r>
              <a:rPr lang="it-IT" b="1" dirty="0"/>
              <a:t>	!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132DA4C-1258-46C2-8B03-95AD0F43AC37}"/>
              </a:ext>
            </a:extLst>
          </p:cNvPr>
          <p:cNvSpPr txBox="1"/>
          <p:nvPr/>
        </p:nvSpPr>
        <p:spPr>
          <a:xfrm>
            <a:off x="7318548" y="1340768"/>
            <a:ext cx="4032448" cy="2923877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200" dirty="0" err="1"/>
              <a:t>Yolo</a:t>
            </a:r>
            <a:r>
              <a:rPr lang="it-IT" sz="2200" dirty="0"/>
              <a:t> </a:t>
            </a:r>
            <a:r>
              <a:rPr lang="it-IT" sz="2200" dirty="0" err="1"/>
              <a:t>implementation</a:t>
            </a:r>
            <a:r>
              <a:rPr lang="it-IT" sz="2200" dirty="0"/>
              <a:t>:</a:t>
            </a:r>
          </a:p>
          <a:p>
            <a:pPr algn="ctr"/>
            <a:endParaRPr lang="it-IT" dirty="0"/>
          </a:p>
          <a:p>
            <a:pPr algn="ctr"/>
            <a:r>
              <a:rPr lang="it-IT" dirty="0"/>
              <a:t>the </a:t>
            </a:r>
            <a:r>
              <a:rPr lang="it-IT" dirty="0" err="1"/>
              <a:t>objects</a:t>
            </a:r>
            <a:r>
              <a:rPr lang="it-IT" dirty="0"/>
              <a:t> </a:t>
            </a:r>
            <a:r>
              <a:rPr lang="it-IT" dirty="0" err="1"/>
              <a:t>detected</a:t>
            </a:r>
            <a:r>
              <a:rPr lang="it-IT" dirty="0"/>
              <a:t> as «car» or as «truck» are </a:t>
            </a:r>
            <a:r>
              <a:rPr lang="it-IT" dirty="0" err="1"/>
              <a:t>considered</a:t>
            </a:r>
            <a:endParaRPr lang="it-IT" dirty="0"/>
          </a:p>
          <a:p>
            <a:pPr algn="ctr"/>
            <a:endParaRPr lang="it-IT" dirty="0"/>
          </a:p>
          <a:p>
            <a:pPr algn="ctr"/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the </a:t>
            </a:r>
            <a:r>
              <a:rPr lang="it-IT" dirty="0" err="1"/>
              <a:t>object</a:t>
            </a:r>
            <a:r>
              <a:rPr lang="it-IT" dirty="0"/>
              <a:t> with the </a:t>
            </a:r>
            <a:r>
              <a:rPr lang="it-IT" dirty="0" err="1"/>
              <a:t>biggest</a:t>
            </a:r>
            <a:r>
              <a:rPr lang="it-IT" dirty="0"/>
              <a:t> </a:t>
            </a:r>
            <a:r>
              <a:rPr lang="it-IT" dirty="0" err="1"/>
              <a:t>bounding</a:t>
            </a:r>
            <a:r>
              <a:rPr lang="it-IT" dirty="0"/>
              <a:t> box</a:t>
            </a:r>
          </a:p>
          <a:p>
            <a:pPr algn="ctr"/>
            <a:endParaRPr lang="it-IT" dirty="0"/>
          </a:p>
          <a:p>
            <a:pPr algn="ctr"/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bounding</a:t>
            </a:r>
            <a:r>
              <a:rPr lang="it-IT" dirty="0"/>
              <a:t> box is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25% of the image, it is </a:t>
            </a:r>
            <a:r>
              <a:rPr lang="it-IT" dirty="0" err="1"/>
              <a:t>discarded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147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u digitale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85_TF02895261_TF02895261.potx" id="{E5890FEB-C08F-4B20-AFC8-EDED03211146}" vid="{8B73CB74-F9A9-47B8-B72A-01F97D003923}"/>
    </a:ext>
  </a:extLst>
</a:theme>
</file>

<file path=ppt/theme/theme2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professionale con tunnel blu (widescreen)</Template>
  <TotalTime>0</TotalTime>
  <Words>971</Words>
  <Application>Microsoft Office PowerPoint</Application>
  <PresentationFormat>Personalizzato</PresentationFormat>
  <Paragraphs>142</Paragraphs>
  <Slides>17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Calibri</vt:lpstr>
      <vt:lpstr>Corbel</vt:lpstr>
      <vt:lpstr>Wingdings</vt:lpstr>
      <vt:lpstr>Tunnel blu digitale 16x9</vt:lpstr>
      <vt:lpstr>Machine Learning</vt:lpstr>
      <vt:lpstr>Outline</vt:lpstr>
      <vt:lpstr>Dataset manipulation</vt:lpstr>
      <vt:lpstr>Vehicle Make and Model Recognition Dataset (VMMRdb)</vt:lpstr>
      <vt:lpstr>Useful data extraction</vt:lpstr>
      <vt:lpstr>Creation of new samples</vt:lpstr>
      <vt:lpstr>Structure of the system</vt:lpstr>
      <vt:lpstr>Used tecnologies </vt:lpstr>
      <vt:lpstr>Typicall workflow </vt:lpstr>
      <vt:lpstr>The model in detail</vt:lpstr>
      <vt:lpstr>Classifier</vt:lpstr>
      <vt:lpstr>Siamese </vt:lpstr>
      <vt:lpstr>The last step </vt:lpstr>
      <vt:lpstr>Performance Evaluation</vt:lpstr>
      <vt:lpstr>Results obtained </vt:lpstr>
      <vt:lpstr>Other case studies 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2020-01-18T11:58:03Z</dcterms:created>
  <dcterms:modified xsi:type="dcterms:W3CDTF">2020-01-26T11:22:01Z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